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6" r:id="rId3"/>
    <p:sldId id="259" r:id="rId4"/>
    <p:sldId id="269" r:id="rId5"/>
    <p:sldId id="274" r:id="rId6"/>
    <p:sldId id="275" r:id="rId7"/>
    <p:sldId id="268" r:id="rId8"/>
    <p:sldId id="261" r:id="rId9"/>
    <p:sldId id="265" r:id="rId10"/>
    <p:sldId id="270" r:id="rId11"/>
    <p:sldId id="271" r:id="rId12"/>
    <p:sldId id="277" r:id="rId13"/>
    <p:sldId id="276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8746-4296-4CA8-990F-625F0C4E3A2C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4259-8838-489D-BA48-C49D3DB2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8746-4296-4CA8-990F-625F0C4E3A2C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4259-8838-489D-BA48-C49D3DB2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8746-4296-4CA8-990F-625F0C4E3A2C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4259-8838-489D-BA48-C49D3DB2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8746-4296-4CA8-990F-625F0C4E3A2C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4259-8838-489D-BA48-C49D3DB2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8746-4296-4CA8-990F-625F0C4E3A2C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4259-8838-489D-BA48-C49D3DB2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8746-4296-4CA8-990F-625F0C4E3A2C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4259-8838-489D-BA48-C49D3DB2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8746-4296-4CA8-990F-625F0C4E3A2C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4259-8838-489D-BA48-C49D3DB2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8746-4296-4CA8-990F-625F0C4E3A2C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4259-8838-489D-BA48-C49D3DB2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8746-4296-4CA8-990F-625F0C4E3A2C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4259-8838-489D-BA48-C49D3DB2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8746-4296-4CA8-990F-625F0C4E3A2C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54259-8838-489D-BA48-C49D3DB2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8746-4296-4CA8-990F-625F0C4E3A2C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254259-8838-489D-BA48-C49D3DB2A2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AD8746-4296-4CA8-990F-625F0C4E3A2C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254259-8838-489D-BA48-C49D3DB2A23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86058"/>
            <a:ext cx="7772400" cy="136245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000" b="1" i="1" dirty="0" smtClean="0">
                <a:solidFill>
                  <a:schemeClr val="bg1"/>
                </a:solidFill>
              </a:rPr>
              <a:t/>
            </a:r>
            <a:br>
              <a:rPr lang="uk-UA" sz="2000" b="1" i="1" dirty="0" smtClean="0">
                <a:solidFill>
                  <a:schemeClr val="bg1"/>
                </a:solidFill>
              </a:rPr>
            </a:br>
            <a:r>
              <a:rPr lang="uk-UA" sz="3600" b="1" i="1" dirty="0" smtClean="0">
                <a:solidFill>
                  <a:srgbClr val="FF0000"/>
                </a:solidFill>
              </a:rPr>
              <a:t>Порівняльний аналіз історичних подій, що відбулися 150 років том</a:t>
            </a:r>
            <a:r>
              <a:rPr lang="ru-RU" sz="3600" b="1" i="1" dirty="0" smtClean="0">
                <a:solidFill>
                  <a:srgbClr val="FF0000"/>
                </a:solidFill>
              </a:rPr>
              <a:t>у</a:t>
            </a:r>
            <a:r>
              <a:rPr lang="uk-UA" sz="2200" b="1" i="1" dirty="0" smtClean="0">
                <a:solidFill>
                  <a:schemeClr val="tx1"/>
                </a:solidFill>
              </a:rPr>
              <a:t/>
            </a:r>
            <a:br>
              <a:rPr lang="uk-UA" sz="2200" b="1" i="1" dirty="0" smtClean="0">
                <a:solidFill>
                  <a:schemeClr val="tx1"/>
                </a:solidFill>
              </a:rPr>
            </a:br>
            <a:r>
              <a:rPr lang="uk-UA" sz="2200" i="1" dirty="0" smtClean="0">
                <a:solidFill>
                  <a:srgbClr val="0070C0"/>
                </a:solidFill>
              </a:rPr>
              <a:t>1</a:t>
            </a:r>
            <a:r>
              <a:rPr lang="uk-UA" sz="2700" i="1" dirty="0" smtClean="0">
                <a:solidFill>
                  <a:srgbClr val="0070C0"/>
                </a:solidFill>
              </a:rPr>
              <a:t>) 19 лютого (3 березня) 1861 року цар Олександр  </a:t>
            </a:r>
            <a:r>
              <a:rPr lang="en-US" sz="2700" i="1" dirty="0" smtClean="0">
                <a:solidFill>
                  <a:srgbClr val="0070C0"/>
                </a:solidFill>
              </a:rPr>
              <a:t>II  </a:t>
            </a:r>
            <a:r>
              <a:rPr lang="uk-UA" sz="2700" i="1" dirty="0" smtClean="0">
                <a:solidFill>
                  <a:srgbClr val="0070C0"/>
                </a:solidFill>
              </a:rPr>
              <a:t>видав Маніфест про відміну кріпацтва в Росії.</a:t>
            </a:r>
            <a:r>
              <a:rPr lang="uk-UA" sz="2700" dirty="0" smtClean="0">
                <a:solidFill>
                  <a:srgbClr val="0070C0"/>
                </a:solidFill>
              </a:rPr>
              <a:t/>
            </a:r>
            <a:br>
              <a:rPr lang="uk-UA" sz="2700" dirty="0" smtClean="0">
                <a:solidFill>
                  <a:srgbClr val="0070C0"/>
                </a:solidFill>
              </a:rPr>
            </a:br>
            <a:r>
              <a:rPr lang="uk-UA" sz="2700" dirty="0" smtClean="0">
                <a:solidFill>
                  <a:srgbClr val="0070C0"/>
                </a:solidFill>
              </a:rPr>
              <a:t>  </a:t>
            </a:r>
            <a:r>
              <a:rPr lang="uk-UA" sz="2700" i="1" dirty="0" smtClean="0">
                <a:solidFill>
                  <a:srgbClr val="0070C0"/>
                </a:solidFill>
              </a:rPr>
              <a:t>2) 19 червня  1862  року Авраам Лінкольн прийняв закон про відміну рабства</a:t>
            </a:r>
            <a:br>
              <a:rPr lang="uk-UA" sz="2700" i="1" dirty="0" smtClean="0">
                <a:solidFill>
                  <a:srgbClr val="0070C0"/>
                </a:solidFill>
              </a:rPr>
            </a:br>
            <a:r>
              <a:rPr lang="uk-UA" sz="2700" i="1" dirty="0" smtClean="0">
                <a:solidFill>
                  <a:srgbClr val="0070C0"/>
                </a:solidFill>
              </a:rPr>
              <a:t>в США.</a:t>
            </a:r>
            <a:endParaRPr lang="ru-RU" sz="27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5286380" y="4500570"/>
            <a:ext cx="4429124" cy="1509712"/>
          </a:xfrm>
        </p:spPr>
        <p:txBody>
          <a:bodyPr>
            <a:normAutofit/>
          </a:bodyPr>
          <a:lstStyle/>
          <a:p>
            <a:r>
              <a:rPr lang="uk-UA" sz="2000" i="1" dirty="0" smtClean="0"/>
              <a:t>Робота учениці 9-Б класу</a:t>
            </a:r>
          </a:p>
          <a:p>
            <a:r>
              <a:rPr lang="uk-UA" sz="2000" i="1" dirty="0" err="1" smtClean="0"/>
              <a:t>Новоодеської</a:t>
            </a:r>
            <a:r>
              <a:rPr lang="uk-UA" sz="2000" i="1" dirty="0" smtClean="0"/>
              <a:t> ЗОШ №3</a:t>
            </a:r>
          </a:p>
          <a:p>
            <a:r>
              <a:rPr lang="uk-UA" sz="2000" i="1" dirty="0" smtClean="0"/>
              <a:t>Чорної Оксани</a:t>
            </a:r>
          </a:p>
          <a:p>
            <a:r>
              <a:rPr lang="uk-UA" sz="2000" i="1" dirty="0" smtClean="0"/>
              <a:t>Керівник: </a:t>
            </a:r>
            <a:r>
              <a:rPr lang="uk-UA" sz="2000" i="1" dirty="0" err="1" smtClean="0"/>
              <a:t>Зізда</a:t>
            </a:r>
            <a:r>
              <a:rPr lang="uk-UA" sz="2000" i="1" dirty="0" smtClean="0"/>
              <a:t> Т.М.</a:t>
            </a:r>
            <a:endParaRPr lang="ru-RU" sz="2000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2608166" cy="2357455"/>
          </a:xfrm>
        </p:spPr>
        <p:txBody>
          <a:bodyPr>
            <a:normAutofit/>
          </a:bodyPr>
          <a:lstStyle/>
          <a:p>
            <a:pPr algn="ctr"/>
            <a:r>
              <a:rPr lang="uk-UA" sz="3600" i="1" dirty="0" smtClean="0"/>
              <a:t>Привід </a:t>
            </a:r>
            <a:r>
              <a:rPr lang="uk-UA" sz="3600" i="1" dirty="0" err="1" smtClean="0"/>
              <a:t>громадян-ської</a:t>
            </a:r>
            <a:r>
              <a:rPr lang="uk-UA" sz="3600" i="1" dirty="0" smtClean="0"/>
              <a:t> війни.</a:t>
            </a:r>
            <a:endParaRPr lang="ru-RU" sz="36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  </a:t>
            </a:r>
            <a:r>
              <a:rPr lang="uk-UA" sz="1600" i="1" dirty="0" smtClean="0"/>
              <a:t>Приводом до громадянської війни було обрання А.Лінкольна президентом США . У відповідь на це рабовласники Півдня підняли заколот, Південні штати почали виходити з Союзу й утворили Конфедерацію.</a:t>
            </a:r>
          </a:p>
          <a:p>
            <a:pPr>
              <a:buFontTx/>
              <a:buChar char="-"/>
            </a:pPr>
            <a:endParaRPr lang="ru-RU" dirty="0"/>
          </a:p>
        </p:txBody>
      </p:sp>
      <p:pic>
        <p:nvPicPr>
          <p:cNvPr id="5" name="Місце для зображення 4" descr="362_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472" r="547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1000108"/>
          </a:xfrm>
        </p:spPr>
        <p:txBody>
          <a:bodyPr/>
          <a:lstStyle/>
          <a:p>
            <a:pPr algn="ctr"/>
            <a:r>
              <a:rPr lang="uk-UA" sz="4000" i="1" dirty="0" smtClean="0">
                <a:solidFill>
                  <a:srgbClr val="FF0000"/>
                </a:solidFill>
              </a:rPr>
              <a:t>Причини громадянської війни</a:t>
            </a:r>
            <a:r>
              <a:rPr lang="uk-UA" sz="3600" i="1" dirty="0" smtClean="0">
                <a:solidFill>
                  <a:srgbClr val="FF0000"/>
                </a:solidFill>
              </a:rPr>
              <a:t>.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285860"/>
            <a:ext cx="7772400" cy="5429288"/>
          </a:xfrm>
        </p:spPr>
        <p:txBody>
          <a:bodyPr>
            <a:normAutofit/>
          </a:bodyPr>
          <a:lstStyle/>
          <a:p>
            <a:r>
              <a:rPr lang="uk-UA" sz="2400" i="1" dirty="0" smtClean="0"/>
              <a:t>1. Протистояння двох систем рабства на Півдні й системи найманої праці на Півночі. Панування рабовласників гальмувало розвиток капіталістичного господарства.</a:t>
            </a:r>
          </a:p>
          <a:p>
            <a:r>
              <a:rPr lang="uk-UA" sz="2400" i="1" dirty="0" smtClean="0"/>
              <a:t>2. Боротьба за західні землі між плантаторами і фермерами: рабовласники вимагали заснувати на Заході нові плантації, поширити рабство на нові території; фермери вимагали безплатного передання земель і ведення вільного фермерського господарства.</a:t>
            </a:r>
          </a:p>
          <a:p>
            <a:r>
              <a:rPr lang="uk-UA" sz="2400" i="1" dirty="0" smtClean="0"/>
              <a:t>3. Боротьба за владу між плантаторами Півдня та буржуазією Півночі.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214554"/>
            <a:ext cx="2212848" cy="1582621"/>
          </a:xfrm>
        </p:spPr>
        <p:txBody>
          <a:bodyPr>
            <a:noAutofit/>
          </a:bodyPr>
          <a:lstStyle/>
          <a:p>
            <a:r>
              <a:rPr lang="uk-UA" sz="2400" i="1" dirty="0" smtClean="0"/>
              <a:t>Плантаційне рабство на Півдні США.</a:t>
            </a:r>
            <a:endParaRPr lang="uk-UA" sz="2400" i="1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2"/>
          </p:nvPr>
        </p:nvSpPr>
        <p:spPr>
          <a:xfrm>
            <a:off x="714348" y="4678680"/>
            <a:ext cx="2209800" cy="2179320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5" name="Місце для зображення 4" descr="esclavo-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8853" b="885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72074"/>
            <a:ext cx="2212848" cy="1582621"/>
          </a:xfrm>
        </p:spPr>
        <p:txBody>
          <a:bodyPr>
            <a:noAutofit/>
          </a:bodyPr>
          <a:lstStyle/>
          <a:p>
            <a:endParaRPr lang="uk-UA" sz="2800" i="1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2"/>
          </p:nvPr>
        </p:nvSpPr>
        <p:spPr>
          <a:xfrm>
            <a:off x="500034" y="857232"/>
            <a:ext cx="2209800" cy="2179320"/>
          </a:xfrm>
        </p:spPr>
        <p:txBody>
          <a:bodyPr>
            <a:normAutofit fontScale="85000" lnSpcReduction="10000"/>
          </a:bodyPr>
          <a:lstStyle/>
          <a:p>
            <a:r>
              <a:rPr lang="uk-UA" sz="4200" b="1" i="1" baseline="30000" dirty="0" smtClean="0">
                <a:solidFill>
                  <a:srgbClr val="FF0000"/>
                </a:solidFill>
              </a:rPr>
              <a:t>19 червня 1862 </a:t>
            </a:r>
            <a:r>
              <a:rPr lang="uk-UA" sz="4200" b="1" i="1" baseline="30000" dirty="0" err="1" smtClean="0">
                <a:solidFill>
                  <a:srgbClr val="FF0000"/>
                </a:solidFill>
              </a:rPr>
              <a:t>рік-</a:t>
            </a:r>
            <a:r>
              <a:rPr lang="uk-UA" sz="3200" i="1" baseline="30000" dirty="0" smtClean="0">
                <a:solidFill>
                  <a:srgbClr val="FF0000"/>
                </a:solidFill>
              </a:rPr>
              <a:t/>
            </a:r>
            <a:br>
              <a:rPr lang="uk-UA" sz="3200" i="1" baseline="30000" dirty="0" smtClean="0">
                <a:solidFill>
                  <a:srgbClr val="FF0000"/>
                </a:solidFill>
              </a:rPr>
            </a:br>
            <a:r>
              <a:rPr lang="uk-UA" sz="3200" i="1" baseline="30000" dirty="0" smtClean="0"/>
              <a:t> </a:t>
            </a:r>
            <a:r>
              <a:rPr lang="uk-UA" sz="3500" i="1" baseline="30000" dirty="0" smtClean="0"/>
              <a:t>Президент США Авраам Лінкольн прийняв закон про</a:t>
            </a:r>
            <a:r>
              <a:rPr lang="uk-UA" sz="3500" i="1" dirty="0" smtClean="0"/>
              <a:t> </a:t>
            </a:r>
            <a:r>
              <a:rPr lang="uk-UA" sz="3500" i="1" baseline="30000" dirty="0" smtClean="0"/>
              <a:t>відміну рабства.</a:t>
            </a:r>
            <a:endParaRPr lang="uk-UA" sz="3500" dirty="0"/>
          </a:p>
        </p:txBody>
      </p:sp>
      <p:pic>
        <p:nvPicPr>
          <p:cNvPr id="5" name="Місце для зображення 4" descr="41119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772400" cy="928670"/>
          </a:xfrm>
        </p:spPr>
        <p:txBody>
          <a:bodyPr/>
          <a:lstStyle/>
          <a:p>
            <a:pPr algn="ctr"/>
            <a:r>
              <a:rPr lang="uk-UA" sz="3600" i="1" dirty="0" smtClean="0">
                <a:solidFill>
                  <a:srgbClr val="FF0000"/>
                </a:solidFill>
              </a:rPr>
              <a:t>Наслідки громадянської війни у США.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571612"/>
            <a:ext cx="7772400" cy="5072098"/>
          </a:xfrm>
        </p:spPr>
        <p:txBody>
          <a:bodyPr>
            <a:normAutofit/>
          </a:bodyPr>
          <a:lstStyle/>
          <a:p>
            <a:r>
              <a:rPr lang="uk-UA" sz="2000" b="1" i="1" dirty="0" smtClean="0"/>
              <a:t>- Розрізнені штати було знову об'єднано в єдину державу під політичним керівництвом великої буржуазії Півночі.</a:t>
            </a:r>
          </a:p>
          <a:p>
            <a:r>
              <a:rPr lang="uk-UA" sz="2000" b="1" i="1" dirty="0" smtClean="0"/>
              <a:t>- Влада США перейшла від плантаторів-рабовласників Півдня до великої буржуазії Півночі.</a:t>
            </a:r>
          </a:p>
          <a:p>
            <a:r>
              <a:rPr lang="uk-UA" sz="2000" b="1" i="1" dirty="0" smtClean="0"/>
              <a:t>- У США було знищено рабство.( Розвивався внутрішній ринок, ринкові відносини в промисловості та сільському господарстві.)</a:t>
            </a:r>
          </a:p>
          <a:p>
            <a:r>
              <a:rPr lang="uk-UA" sz="2000" b="1" i="1" dirty="0" smtClean="0"/>
              <a:t>- Посилилася колонізація Заходу.</a:t>
            </a:r>
          </a:p>
          <a:p>
            <a:r>
              <a:rPr lang="uk-UA" sz="2000" b="1" i="1" dirty="0" smtClean="0"/>
              <a:t>- Відбувався процес розшарування фермерства.</a:t>
            </a:r>
          </a:p>
          <a:p>
            <a:r>
              <a:rPr lang="uk-UA" sz="2000" b="1" i="1" dirty="0" smtClean="0"/>
              <a:t>- У перебігу громадянської війни консолідувалася американська нація.</a:t>
            </a:r>
          </a:p>
          <a:p>
            <a:endParaRPr lang="uk-UA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/>
          <a:lstStyle/>
          <a:p>
            <a:r>
              <a:rPr lang="uk-UA" dirty="0" smtClean="0"/>
              <a:t>              </a:t>
            </a:r>
            <a:r>
              <a:rPr lang="uk-UA" i="1" dirty="0" smtClean="0">
                <a:solidFill>
                  <a:srgbClr val="FF0000"/>
                </a:solidFill>
              </a:rPr>
              <a:t>Висновки</a:t>
            </a:r>
            <a:endParaRPr lang="uk-UA" i="1" dirty="0">
              <a:solidFill>
                <a:srgbClr val="FF0000"/>
              </a:solidFill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28596" y="1000108"/>
            <a:ext cx="4040188" cy="659352"/>
          </a:xfrm>
        </p:spPr>
        <p:txBody>
          <a:bodyPr/>
          <a:lstStyle/>
          <a:p>
            <a:r>
              <a:rPr lang="uk-UA" dirty="0" smtClean="0"/>
              <a:t>    </a:t>
            </a:r>
            <a:r>
              <a:rPr lang="uk-UA" i="1" dirty="0" smtClean="0"/>
              <a:t>Російська імперія</a:t>
            </a:r>
            <a:endParaRPr lang="uk-UA" i="1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3438" y="1000108"/>
            <a:ext cx="4041775" cy="654843"/>
          </a:xfrm>
        </p:spPr>
        <p:txBody>
          <a:bodyPr/>
          <a:lstStyle/>
          <a:p>
            <a:r>
              <a:rPr lang="uk-UA" dirty="0" smtClean="0"/>
              <a:t>               </a:t>
            </a:r>
            <a:r>
              <a:rPr lang="uk-UA" i="1" dirty="0" smtClean="0"/>
              <a:t> США</a:t>
            </a:r>
            <a:endParaRPr lang="uk-UA" i="1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714488"/>
            <a:ext cx="4040188" cy="4645832"/>
          </a:xfrm>
        </p:spPr>
        <p:txBody>
          <a:bodyPr>
            <a:normAutofit/>
          </a:bodyPr>
          <a:lstStyle/>
          <a:p>
            <a:r>
              <a:rPr lang="uk-UA" sz="2000" i="1" dirty="0" smtClean="0"/>
              <a:t>Скасування кріпосного права відбулося шляхом проведення реформ, що сприяли швидкому розвитку капіталістичних відносин.</a:t>
            </a:r>
          </a:p>
          <a:p>
            <a:r>
              <a:rPr lang="uk-UA" sz="2000" i="1" dirty="0" smtClean="0"/>
              <a:t>60-70рр.- були проведені реформи адміністративно-політичного управління.</a:t>
            </a:r>
          </a:p>
          <a:p>
            <a:r>
              <a:rPr lang="uk-UA" sz="2000" i="1" dirty="0" smtClean="0"/>
              <a:t>Через свою половинчастість і незавершеність реформи зумовили загострення багатьох проблем і соціальних конфліктів. </a:t>
            </a:r>
          </a:p>
          <a:p>
            <a:endParaRPr lang="uk-UA" sz="2000" i="1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714488"/>
            <a:ext cx="4041775" cy="4645832"/>
          </a:xfrm>
        </p:spPr>
        <p:txBody>
          <a:bodyPr>
            <a:normAutofit/>
          </a:bodyPr>
          <a:lstStyle/>
          <a:p>
            <a:r>
              <a:rPr lang="uk-UA" sz="2000" i="1" dirty="0" smtClean="0"/>
              <a:t>Скасування рабства в США відбулося в ході громадянської війни.</a:t>
            </a:r>
          </a:p>
          <a:p>
            <a:r>
              <a:rPr lang="uk-UA" sz="2000" i="1" dirty="0" smtClean="0"/>
              <a:t>Північ і Південь знову було об'єднано в єдину державу, відкривалися великі можливості для розвитку ринкових відносин в промисловості та сільському  господарстві.</a:t>
            </a:r>
          </a:p>
          <a:p>
            <a:r>
              <a:rPr lang="uk-UA" sz="2000" i="1" dirty="0" smtClean="0"/>
              <a:t>- Ліквідація рабства сприяла перетворенню США наприкінці 19 ст. в передову, розвинену країну світу.</a:t>
            </a:r>
          </a:p>
          <a:p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772400" cy="642918"/>
          </a:xfrm>
        </p:spPr>
        <p:txBody>
          <a:bodyPr/>
          <a:lstStyle/>
          <a:p>
            <a:r>
              <a:rPr lang="uk-UA" sz="2400" dirty="0" smtClean="0"/>
              <a:t>                                </a:t>
            </a:r>
            <a:r>
              <a:rPr lang="uk-UA" sz="3600" dirty="0" smtClean="0">
                <a:solidFill>
                  <a:srgbClr val="FF0000"/>
                </a:solidFill>
              </a:rPr>
              <a:t>Основні поняття: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marL="342900" indent="-342900"/>
            <a:r>
              <a:rPr lang="uk-UA" sz="1400" dirty="0" smtClean="0"/>
              <a:t>  </a:t>
            </a:r>
            <a:r>
              <a:rPr lang="uk-UA" sz="2000" dirty="0" smtClean="0"/>
              <a:t>1.       </a:t>
            </a:r>
            <a:r>
              <a:rPr lang="uk-UA" sz="2400" i="1" dirty="0" smtClean="0">
                <a:solidFill>
                  <a:srgbClr val="FF5050"/>
                </a:solidFill>
              </a:rPr>
              <a:t>Кріпосне право</a:t>
            </a:r>
            <a:r>
              <a:rPr lang="uk-UA" sz="2000" i="1" dirty="0" smtClean="0"/>
              <a:t>-форма феодальної залежності селян: прикріплення їх до землі та підпорядкування  адміністративній та судовій владі феодала. У Росії кріпосне право було оформлено Судебником 1497р., указами про </a:t>
            </a:r>
            <a:r>
              <a:rPr lang="uk-UA" sz="2000" i="1" dirty="0" err="1" smtClean="0"/>
              <a:t>“заповідні”</a:t>
            </a:r>
            <a:r>
              <a:rPr lang="uk-UA" sz="2000" i="1" dirty="0" smtClean="0"/>
              <a:t> літа й остаточно закріплено у 1649р.</a:t>
            </a:r>
          </a:p>
          <a:p>
            <a:pPr marL="457200" indent="-457200"/>
            <a:r>
              <a:rPr lang="uk-UA" sz="2000" i="1" dirty="0" smtClean="0"/>
              <a:t> 2.       </a:t>
            </a:r>
            <a:r>
              <a:rPr lang="uk-UA" sz="2400" i="1" dirty="0" smtClean="0">
                <a:solidFill>
                  <a:srgbClr val="FF5050"/>
                </a:solidFill>
              </a:rPr>
              <a:t>Плантаційне рабовласницьке господарство</a:t>
            </a:r>
            <a:r>
              <a:rPr lang="uk-UA" sz="2000" i="1" dirty="0" smtClean="0"/>
              <a:t>-велике землевласницьке господарство, що спеціалізувалося на вирощуванні технічних і продовольчих культур із використанням праці рабів.</a:t>
            </a:r>
          </a:p>
          <a:p>
            <a:pPr marL="457200" indent="-457200"/>
            <a:r>
              <a:rPr lang="uk-UA" sz="2000" i="1" dirty="0" smtClean="0"/>
              <a:t> 3.       </a:t>
            </a:r>
            <a:r>
              <a:rPr lang="uk-UA" sz="2400" i="1" dirty="0" smtClean="0">
                <a:solidFill>
                  <a:srgbClr val="FF5050"/>
                </a:solidFill>
              </a:rPr>
              <a:t>Рабство</a:t>
            </a:r>
            <a:r>
              <a:rPr lang="uk-UA" sz="2000" i="1" dirty="0" smtClean="0"/>
              <a:t>-становище повної залежності однієї людини від іншої,при якому ця людина(раб)є власністю свого господаря – рабовласника; останній може продати,купити і навіть убити раба . Рабство - найбільш жорстока форма експлуатації. </a:t>
            </a:r>
          </a:p>
          <a:p>
            <a:pPr marL="457200" indent="-457200"/>
            <a:r>
              <a:rPr lang="uk-UA" sz="2000" i="1" dirty="0" smtClean="0"/>
              <a:t>4.       </a:t>
            </a:r>
            <a:r>
              <a:rPr lang="uk-UA" sz="2400" i="1" dirty="0" smtClean="0">
                <a:solidFill>
                  <a:srgbClr val="FF5050"/>
                </a:solidFill>
              </a:rPr>
              <a:t>Громадянська війна </a:t>
            </a:r>
            <a:r>
              <a:rPr lang="uk-UA" sz="2000" i="1" dirty="0" smtClean="0"/>
              <a:t>– це організована збройна боротьба між різними верствами населення та політичними угрупуваннями всередині країни за політичну владу.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0" y="285728"/>
            <a:ext cx="3829048" cy="607223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uk-UA" sz="2400" i="1" dirty="0" smtClean="0"/>
              <a:t/>
            </a:r>
            <a:br>
              <a:rPr lang="uk-UA" sz="2400" i="1" dirty="0" smtClean="0"/>
            </a:br>
            <a:r>
              <a:rPr lang="uk-UA" sz="2800" i="1" dirty="0" smtClean="0"/>
              <a:t>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uk-UA" sz="2800" i="1" dirty="0" smtClean="0"/>
              <a:t> </a:t>
            </a:r>
            <a:r>
              <a:rPr lang="uk-UA" sz="3200" i="1" dirty="0" smtClean="0"/>
              <a:t>Російська імперія</a:t>
            </a:r>
            <a:r>
              <a:rPr lang="ru-RU" sz="3200" i="1" dirty="0" smtClean="0"/>
              <a:t> 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   </a:t>
            </a:r>
            <a:r>
              <a:rPr lang="ru-RU" sz="2400" i="1" dirty="0" err="1" smtClean="0"/>
              <a:t>цар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Олександр</a:t>
            </a:r>
            <a:r>
              <a:rPr lang="ru-RU" sz="2400" i="1" dirty="0" smtClean="0"/>
              <a:t> </a:t>
            </a:r>
            <a:r>
              <a:rPr lang="en-US" sz="2400" i="1" dirty="0" smtClean="0"/>
              <a:t>II </a:t>
            </a:r>
            <a:r>
              <a:rPr lang="uk-UA" sz="2400" i="1" dirty="0" smtClean="0"/>
              <a:t>.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uk-UA" i="1" dirty="0" smtClean="0"/>
              <a:t/>
            </a:r>
            <a:br>
              <a:rPr lang="uk-UA" i="1" dirty="0" smtClean="0"/>
            </a:br>
            <a:endParaRPr lang="ru-RU" dirty="0"/>
          </a:p>
        </p:txBody>
      </p:sp>
      <p:pic>
        <p:nvPicPr>
          <p:cNvPr id="4" name="Содержимое 3" descr="Alex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285728"/>
            <a:ext cx="4189372" cy="60975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1071546"/>
          </a:xfrm>
        </p:spPr>
        <p:txBody>
          <a:bodyPr/>
          <a:lstStyle/>
          <a:p>
            <a:r>
              <a:rPr lang="uk-UA" sz="3600" dirty="0" smtClean="0"/>
              <a:t>    </a:t>
            </a:r>
            <a:r>
              <a:rPr lang="uk-UA" sz="3600" i="1" dirty="0" smtClean="0">
                <a:solidFill>
                  <a:srgbClr val="FF0000"/>
                </a:solidFill>
              </a:rPr>
              <a:t>Причини селянської реформи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00174"/>
            <a:ext cx="7772400" cy="4786346"/>
          </a:xfrm>
        </p:spPr>
        <p:txBody>
          <a:bodyPr/>
          <a:lstStyle/>
          <a:p>
            <a:r>
              <a:rPr lang="uk-UA" i="1" dirty="0" smtClean="0"/>
              <a:t>1. Поглиблювалась криза феодального способу виробництва,посилювалась гальмівна роль феодальних відносин.</a:t>
            </a:r>
          </a:p>
          <a:p>
            <a:r>
              <a:rPr lang="uk-UA" i="1" dirty="0" smtClean="0"/>
              <a:t>2. Розвиток ринкових відносин вимагав скасування кріпосного права.</a:t>
            </a:r>
          </a:p>
          <a:p>
            <a:r>
              <a:rPr lang="uk-UA" i="1" dirty="0" smtClean="0"/>
              <a:t>3. Поразка царської Росії в Кримській війні показала всьому світові відсталість Росії.</a:t>
            </a:r>
          </a:p>
          <a:p>
            <a:r>
              <a:rPr lang="uk-UA" i="1" dirty="0" smtClean="0"/>
              <a:t>4. Зростання антикріпосницької боротьби, що охопила різні верстви населення, посилення соціальної напруженості в суспільстві. 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57166"/>
            <a:ext cx="2212848" cy="2357454"/>
          </a:xfrm>
        </p:spPr>
        <p:txBody>
          <a:bodyPr>
            <a:normAutofit/>
          </a:bodyPr>
          <a:lstStyle/>
          <a:p>
            <a:r>
              <a:rPr lang="uk-UA" i="1" dirty="0" smtClean="0">
                <a:solidFill>
                  <a:srgbClr val="FF0000"/>
                </a:solidFill>
              </a:rPr>
              <a:t>19 лютого 1861 року </a:t>
            </a:r>
            <a:r>
              <a:rPr lang="uk-UA" i="1" dirty="0" err="1" smtClean="0">
                <a:solidFill>
                  <a:schemeClr val="accent1">
                    <a:lumMod val="75000"/>
                  </a:schemeClr>
                </a:solidFill>
              </a:rPr>
              <a:t>-Олександр</a:t>
            </a:r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smtClean="0"/>
              <a:t>II </a:t>
            </a:r>
            <a:r>
              <a:rPr lang="uk-UA" i="1" dirty="0" smtClean="0"/>
              <a:t>  </a:t>
            </a:r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</a:rPr>
              <a:t>видав Маніфест про відміну кріпацтва в Росії.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5" name="Місце для зображення 4" descr="1297887009_manifes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107" r="310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928934"/>
            <a:ext cx="2212848" cy="1582621"/>
          </a:xfrm>
        </p:spPr>
        <p:txBody>
          <a:bodyPr>
            <a:noAutofit/>
          </a:bodyPr>
          <a:lstStyle/>
          <a:p>
            <a:r>
              <a:rPr lang="uk-UA" sz="2400" i="1" dirty="0" smtClean="0">
                <a:solidFill>
                  <a:srgbClr val="FF0000"/>
                </a:solidFill>
              </a:rPr>
              <a:t>Березень - квітень 1861 рік </a:t>
            </a:r>
            <a:r>
              <a:rPr lang="uk-UA" sz="2400" i="1" dirty="0" smtClean="0"/>
              <a:t>- були обнародувані </a:t>
            </a:r>
            <a:r>
              <a:rPr lang="uk-UA" sz="2400" i="1" dirty="0" err="1" smtClean="0"/>
              <a:t>“Маніфест”</a:t>
            </a:r>
            <a:r>
              <a:rPr lang="uk-UA" sz="2400" i="1" dirty="0" smtClean="0"/>
              <a:t> , загальне та місцеві положення.</a:t>
            </a:r>
            <a:endParaRPr lang="uk-UA" sz="2400" i="1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2"/>
          </p:nvPr>
        </p:nvSpPr>
        <p:spPr>
          <a:xfrm>
            <a:off x="428596" y="4500570"/>
            <a:ext cx="2209800" cy="2179320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5" name="Місце для зображення 4" descr="otmena_kp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432" r="743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1071546"/>
          </a:xfrm>
        </p:spPr>
        <p:txBody>
          <a:bodyPr/>
          <a:lstStyle/>
          <a:p>
            <a:pPr algn="ctr"/>
            <a:r>
              <a:rPr lang="uk-UA" sz="3600" i="1" dirty="0" smtClean="0">
                <a:solidFill>
                  <a:srgbClr val="FF0000"/>
                </a:solidFill>
              </a:rPr>
              <a:t>Основні положення селянської реформи.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142984"/>
            <a:ext cx="7772400" cy="5500726"/>
          </a:xfrm>
        </p:spPr>
        <p:txBody>
          <a:bodyPr>
            <a:normAutofit/>
          </a:bodyPr>
          <a:lstStyle/>
          <a:p>
            <a:r>
              <a:rPr lang="uk-UA" sz="1800" i="1" dirty="0" smtClean="0"/>
              <a:t>1. Селяни одержували волю,громадянські права і право розпоряджатися своїм майном,але мали платити подушну і нести рекрутську повинність.</a:t>
            </a:r>
          </a:p>
          <a:p>
            <a:r>
              <a:rPr lang="uk-UA" sz="1800" i="1" dirty="0" smtClean="0"/>
              <a:t>2. Запроваджувалося селянське самоврядування ,основою якого була  сільська громада.</a:t>
            </a:r>
          </a:p>
          <a:p>
            <a:r>
              <a:rPr lang="uk-UA" sz="1800" i="1" dirty="0" smtClean="0"/>
              <a:t>3. Поміщики зберігали власність на всі землі ,однак були зобов'язані надати в користування селянам наділ землі . За користування поміщицькою землею селяни зобов'язані були відпрацьовувати панщину або платити оброк.</a:t>
            </a:r>
          </a:p>
          <a:p>
            <a:r>
              <a:rPr lang="uk-UA" sz="1800" i="1" dirty="0" smtClean="0"/>
              <a:t>4. Встановлені норми наділу були меншими тієї землі,що перебувала в користуванні селян до реформи . Поміщик мав право </a:t>
            </a:r>
            <a:r>
              <a:rPr lang="uk-UA" sz="1800" i="1" dirty="0" err="1" smtClean="0"/>
              <a:t>“відрізати”</a:t>
            </a:r>
            <a:r>
              <a:rPr lang="uk-UA" sz="1800" i="1" dirty="0" smtClean="0"/>
              <a:t> надлишок землі.</a:t>
            </a:r>
          </a:p>
          <a:p>
            <a:r>
              <a:rPr lang="uk-UA" sz="1800" i="1" dirty="0" smtClean="0"/>
              <a:t>5. Викупити отриманий наділ селянин міг за згодою поміщика . Уряд заснував “ викупний порядок ”. (Селяни,що викупили свої наділи, називалися селянами-власниками . Але до викупу наділу селяни повинні були виконувати на користь поміщика певні повинності і називалися                                              “ тимчасовозобов'язаними “.</a:t>
            </a:r>
          </a:p>
          <a:p>
            <a:endParaRPr lang="uk-UA" sz="18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i="1" dirty="0" smtClean="0"/>
              <a:t>Наслідки реформи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i="1" dirty="0" smtClean="0"/>
              <a:t>- Соціальна диференціація селян.</a:t>
            </a:r>
            <a:endParaRPr lang="ru-RU" i="1" dirty="0" smtClean="0"/>
          </a:p>
          <a:p>
            <a:pPr lvl="0"/>
            <a:r>
              <a:rPr lang="uk-UA" i="1" dirty="0" smtClean="0"/>
              <a:t>- Збереження поміщицького землеволодіння.</a:t>
            </a:r>
            <a:endParaRPr lang="ru-RU" i="1" dirty="0" smtClean="0"/>
          </a:p>
          <a:p>
            <a:pPr lvl="0"/>
            <a:r>
              <a:rPr lang="uk-UA" i="1" dirty="0" smtClean="0"/>
              <a:t>- Тимчасовозобов'язаний стан.</a:t>
            </a:r>
            <a:endParaRPr lang="ru-RU" i="1" dirty="0" smtClean="0"/>
          </a:p>
          <a:p>
            <a:pPr lvl="0"/>
            <a:r>
              <a:rPr lang="uk-UA" i="1" dirty="0" smtClean="0"/>
              <a:t>- Викупна операція.</a:t>
            </a:r>
            <a:endParaRPr lang="ru-RU" i="1" dirty="0" smtClean="0"/>
          </a:p>
          <a:p>
            <a:pPr lvl="0"/>
            <a:r>
              <a:rPr lang="uk-UA" i="1" dirty="0" smtClean="0"/>
              <a:t>- Зниження купівельної спроможності селян.</a:t>
            </a:r>
            <a:endParaRPr lang="ru-RU" i="1" dirty="0" smtClean="0"/>
          </a:p>
          <a:p>
            <a:pPr lvl="0"/>
            <a:r>
              <a:rPr lang="uk-UA" i="1" dirty="0" smtClean="0"/>
              <a:t>- Обмеження самоврядування і правового статусу селян.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9322" y="1214422"/>
            <a:ext cx="2943188" cy="3000396"/>
          </a:xfrm>
        </p:spPr>
        <p:txBody>
          <a:bodyPr>
            <a:noAutofit/>
          </a:bodyPr>
          <a:lstStyle/>
          <a:p>
            <a:pPr algn="ctr"/>
            <a:r>
              <a:rPr lang="uk-UA" sz="3600" b="1" i="1" baseline="30000" dirty="0" smtClean="0">
                <a:solidFill>
                  <a:schemeClr val="tx1"/>
                </a:solidFill>
              </a:rPr>
              <a:t>США в період громадянської війни  1861-1865 рр. </a:t>
            </a:r>
            <a:br>
              <a:rPr lang="uk-UA" sz="3600" b="1" i="1" baseline="30000" dirty="0" smtClean="0">
                <a:solidFill>
                  <a:schemeClr val="tx1"/>
                </a:solidFill>
              </a:rPr>
            </a:br>
            <a:r>
              <a:rPr lang="uk-UA" sz="3600" b="1" i="1" baseline="30000" dirty="0" smtClean="0">
                <a:solidFill>
                  <a:schemeClr val="tx1"/>
                </a:solidFill>
              </a:rPr>
              <a:t> </a:t>
            </a:r>
            <a:r>
              <a:rPr lang="uk-UA" sz="3600" b="1" i="1" baseline="30000" dirty="0" smtClean="0">
                <a:solidFill>
                  <a:srgbClr val="FF0000"/>
                </a:solidFill>
              </a:rPr>
              <a:t>19 червня 1862 </a:t>
            </a:r>
            <a:r>
              <a:rPr lang="uk-UA" sz="3600" b="1" i="1" baseline="30000" dirty="0" err="1" smtClean="0">
                <a:solidFill>
                  <a:srgbClr val="FF0000"/>
                </a:solidFill>
              </a:rPr>
              <a:t>рік-</a:t>
            </a:r>
            <a:r>
              <a:rPr lang="uk-UA" sz="3600" i="1" baseline="30000" dirty="0" smtClean="0">
                <a:solidFill>
                  <a:srgbClr val="FF0000"/>
                </a:solidFill>
              </a:rPr>
              <a:t/>
            </a:r>
            <a:br>
              <a:rPr lang="uk-UA" sz="3600" i="1" baseline="30000" dirty="0" smtClean="0">
                <a:solidFill>
                  <a:srgbClr val="FF0000"/>
                </a:solidFill>
              </a:rPr>
            </a:br>
            <a:r>
              <a:rPr lang="uk-UA" sz="3600" i="1" baseline="30000" dirty="0" smtClean="0"/>
              <a:t> </a:t>
            </a:r>
            <a:r>
              <a:rPr lang="uk-UA" sz="3600" i="1" baseline="30000" dirty="0" smtClean="0">
                <a:solidFill>
                  <a:schemeClr val="tx1"/>
                </a:solidFill>
              </a:rPr>
              <a:t>Президент США Авраам Лінкольн прийняв закон про</a:t>
            </a:r>
            <a:r>
              <a:rPr lang="uk-UA" sz="3600" i="1" dirty="0" smtClean="0">
                <a:solidFill>
                  <a:schemeClr val="tx1"/>
                </a:solidFill>
              </a:rPr>
              <a:t> </a:t>
            </a:r>
            <a:r>
              <a:rPr lang="uk-UA" sz="3600" i="1" baseline="30000" dirty="0" smtClean="0">
                <a:solidFill>
                  <a:schemeClr val="tx1"/>
                </a:solidFill>
              </a:rPr>
              <a:t>відміну рабства.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534px-Abraham_Lincoln_seated,_Feb_9,_186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8811" b="8811"/>
          <a:stretch>
            <a:fillRect/>
          </a:stretch>
        </p:blipFill>
        <p:spPr>
          <a:xfrm>
            <a:off x="285720" y="928670"/>
            <a:ext cx="5214974" cy="52253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693</Words>
  <Application>Microsoft Office PowerPoint</Application>
  <PresentationFormat>Экран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Порівняльний аналіз історичних подій, що відбулися 150 років тому 1) 19 лютого (3 березня) 1861 року цар Олександр  II  видав Маніфест про відміну кріпацтва в Росії.   2) 19 червня  1862  року Авраам Лінкольн прийняв закон про відміну рабства в США.</vt:lpstr>
      <vt:lpstr>                                Основні поняття:</vt:lpstr>
      <vt:lpstr>                               Російська імперія     цар Олександр II .       </vt:lpstr>
      <vt:lpstr>    Причини селянської реформи</vt:lpstr>
      <vt:lpstr>19 лютого 1861 року -Олександр II   видав Маніфест про відміну кріпацтва в Росії.</vt:lpstr>
      <vt:lpstr>Березень - квітень 1861 рік - були обнародувані “Маніфест” , загальне та місцеві положення.</vt:lpstr>
      <vt:lpstr>Основні положення селянської реформи.</vt:lpstr>
      <vt:lpstr>Наслідки реформи</vt:lpstr>
      <vt:lpstr>США в період громадянської війни  1861-1865 рр.   19 червня 1862 рік-  Президент США Авраам Лінкольн прийняв закон про відміну рабства.</vt:lpstr>
      <vt:lpstr>Привід громадян-ської війни.</vt:lpstr>
      <vt:lpstr>Причини громадянської війни.</vt:lpstr>
      <vt:lpstr>Плантаційне рабство на Півдні США.</vt:lpstr>
      <vt:lpstr>Слайд 13</vt:lpstr>
      <vt:lpstr>Наслідки громадянської війни у США.</vt:lpstr>
      <vt:lpstr>              Висновки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Порівняльний аналіз історичних подій, що відбулися 150 років тому 1) 19 лютого (3 березня) 1861 року цар Олександр  II  видав Маніфест про відміну кріпацтва в Росії.   2) 19 червня  1862  року Авраам Лінкольн прийняв закон про відміну рабства в США.</dc:title>
  <cp:lastModifiedBy>Admin</cp:lastModifiedBy>
  <cp:revision>12</cp:revision>
  <dcterms:modified xsi:type="dcterms:W3CDTF">2012-04-09T11:11:58Z</dcterms:modified>
</cp:coreProperties>
</file>